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3E3CF9-89C3-4A0B-B7F5-20C02A1793D9}">
  <a:tblStyle styleId="{BE3E3CF9-89C3-4A0B-B7F5-20C02A1793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47f2a7630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e47f2a7630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47f2a763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47f2a763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7f2a763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7f2a763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47f2a7630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e47f2a7630_0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47f2a763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47f2a763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47f2a763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47f2a763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47f2a763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47f2a763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47f2a763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47f2a763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47f2a7630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47f2a7630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47f2a763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47f2a763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47f2a763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47f2a763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47f2a7630_2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e47f2a7630_2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47f2a763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47f2a763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47f2a763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47f2a763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47f2a763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47f2a763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47f2a763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47f2a763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47f2a763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47f2a763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47f2a763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47f2a763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47f2a763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47f2a763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47f2a763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47f2a763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47f2a7630_2_3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e47f2a7630_2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47f2a7630_2_2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e47f2a7630_2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47f2a7630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47f2a763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47f2a763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47f2a763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47f2a7630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47f2a763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47f2a7630_0_4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e47f2a7630_0_4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47f2a763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47f2a763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47f2a7630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47f2a7630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87179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5048822" y="-809843"/>
            <a:ext cx="5266753" cy="2995907"/>
          </a:xfrm>
          <a:custGeom>
            <a:rect b="b" l="l" r="r" t="t"/>
            <a:pathLst>
              <a:path extrusionOk="0" h="5951247" w="8423844">
                <a:moveTo>
                  <a:pt x="175071" y="1581595"/>
                </a:moveTo>
                <a:cubicBezTo>
                  <a:pt x="-263079" y="2229295"/>
                  <a:pt x="171896" y="3578670"/>
                  <a:pt x="918021" y="3886645"/>
                </a:cubicBezTo>
                <a:cubicBezTo>
                  <a:pt x="1664146" y="4194620"/>
                  <a:pt x="3880296" y="3134170"/>
                  <a:pt x="4651821" y="3429445"/>
                </a:cubicBezTo>
                <a:cubicBezTo>
                  <a:pt x="5423346" y="3724720"/>
                  <a:pt x="4947096" y="5318570"/>
                  <a:pt x="5547171" y="5658295"/>
                </a:cubicBezTo>
                <a:cubicBezTo>
                  <a:pt x="6147246" y="5998020"/>
                  <a:pt x="7903021" y="6163120"/>
                  <a:pt x="8252271" y="5467795"/>
                </a:cubicBezTo>
                <a:cubicBezTo>
                  <a:pt x="8601521" y="4772470"/>
                  <a:pt x="8426896" y="2397570"/>
                  <a:pt x="7642671" y="1486345"/>
                </a:cubicBezTo>
                <a:cubicBezTo>
                  <a:pt x="6858446" y="575120"/>
                  <a:pt x="4797871" y="-18605"/>
                  <a:pt x="3546921" y="445"/>
                </a:cubicBezTo>
                <a:cubicBezTo>
                  <a:pt x="2295971" y="19495"/>
                  <a:pt x="613221" y="933895"/>
                  <a:pt x="175071" y="1581595"/>
                </a:cubicBezTo>
                <a:close/>
              </a:path>
            </a:pathLst>
          </a:cu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5"/>
          <p:cNvSpPr/>
          <p:nvPr/>
        </p:nvSpPr>
        <p:spPr>
          <a:xfrm rot="8092257">
            <a:off x="-2034277" y="4370704"/>
            <a:ext cx="5139539" cy="3622706"/>
          </a:xfrm>
          <a:custGeom>
            <a:rect b="b" l="l" r="r" t="t"/>
            <a:pathLst>
              <a:path extrusionOk="0" h="4136113" w="6337888">
                <a:moveTo>
                  <a:pt x="111858" y="1086621"/>
                </a:moveTo>
                <a:cubicBezTo>
                  <a:pt x="413483" y="629421"/>
                  <a:pt x="1680308" y="-132579"/>
                  <a:pt x="2264508" y="19821"/>
                </a:cubicBezTo>
                <a:cubicBezTo>
                  <a:pt x="2848708" y="172221"/>
                  <a:pt x="3121758" y="1654946"/>
                  <a:pt x="3617058" y="2001021"/>
                </a:cubicBezTo>
                <a:cubicBezTo>
                  <a:pt x="4112358" y="2347096"/>
                  <a:pt x="4810858" y="1927996"/>
                  <a:pt x="5236308" y="2096271"/>
                </a:cubicBezTo>
                <a:cubicBezTo>
                  <a:pt x="5661758" y="2264546"/>
                  <a:pt x="6753958" y="2670946"/>
                  <a:pt x="6169758" y="3010671"/>
                </a:cubicBezTo>
                <a:cubicBezTo>
                  <a:pt x="5585558" y="3350396"/>
                  <a:pt x="2683608" y="4175896"/>
                  <a:pt x="1731108" y="4134621"/>
                </a:cubicBezTo>
                <a:cubicBezTo>
                  <a:pt x="778608" y="4093346"/>
                  <a:pt x="724633" y="3267846"/>
                  <a:pt x="454758" y="2763021"/>
                </a:cubicBezTo>
                <a:cubicBezTo>
                  <a:pt x="184883" y="2258196"/>
                  <a:pt x="-189767" y="1543821"/>
                  <a:pt x="111858" y="1086621"/>
                </a:cubicBezTo>
                <a:close/>
              </a:path>
            </a:pathLst>
          </a:custGeom>
          <a:gradFill>
            <a:gsLst>
              <a:gs pos="0">
                <a:srgbClr val="FF2F92">
                  <a:alpha val="29803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309271" y="2237325"/>
            <a:ext cx="6029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다이나믹 리사이징 개발기</a:t>
            </a:r>
            <a:endParaRPr b="1" sz="2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1309297" y="2722075"/>
            <a:ext cx="3705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유연한 이미지 제공을 위하여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7042552" y="4254150"/>
            <a:ext cx="149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AUSG 3기 </a:t>
            </a:r>
            <a:r>
              <a:rPr b="1" lang="ko" sz="12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박상훈</a:t>
            </a:r>
            <a:endParaRPr b="1" sz="12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4" name="Google Shape;134;p25"/>
          <p:cNvGrpSpPr/>
          <p:nvPr/>
        </p:nvGrpSpPr>
        <p:grpSpPr>
          <a:xfrm>
            <a:off x="190067" y="4904184"/>
            <a:ext cx="629289" cy="94873"/>
            <a:chOff x="7218986" y="3285686"/>
            <a:chExt cx="1853254" cy="279400"/>
          </a:xfrm>
        </p:grpSpPr>
        <p:pic>
          <p:nvPicPr>
            <p:cNvPr id="135" name="Google Shape;13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25"/>
          <p:cNvGrpSpPr/>
          <p:nvPr/>
        </p:nvGrpSpPr>
        <p:grpSpPr>
          <a:xfrm>
            <a:off x="61542" y="97935"/>
            <a:ext cx="1460762" cy="207749"/>
            <a:chOff x="1745749" y="573493"/>
            <a:chExt cx="1947683" cy="276999"/>
          </a:xfrm>
        </p:grpSpPr>
        <p:sp>
          <p:nvSpPr>
            <p:cNvPr id="138" name="Google Shape;138;p25"/>
            <p:cNvSpPr txBox="1"/>
            <p:nvPr/>
          </p:nvSpPr>
          <p:spPr>
            <a:xfrm>
              <a:off x="1745749" y="573493"/>
              <a:ext cx="11512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초보자</a:t>
              </a:r>
              <a:r>
                <a:rPr lang="ko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를 위한</a:t>
              </a:r>
              <a:endParaRPr sz="1100"/>
            </a:p>
          </p:txBody>
        </p:sp>
        <p:sp>
          <p:nvSpPr>
            <p:cNvPr id="139" name="Google Shape;139;p25"/>
            <p:cNvSpPr txBox="1"/>
            <p:nvPr/>
          </p:nvSpPr>
          <p:spPr>
            <a:xfrm>
              <a:off x="3047101" y="573493"/>
              <a:ext cx="6463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뿌시기</a:t>
              </a:r>
              <a:endParaRPr sz="1100"/>
            </a:p>
          </p:txBody>
        </p:sp>
        <p:pic>
          <p:nvPicPr>
            <p:cNvPr descr="그리기이(가) 표시된 사진&#10;&#10;자동 생성된 설명" id="140" name="Google Shape;140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6167" y="611455"/>
              <a:ext cx="335124" cy="2010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한눈에 볼 수 있는 캐싱 효과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45" name="Google Shape;245;p34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246" name="Google Shape;24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123" y="950324"/>
            <a:ext cx="1827750" cy="39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한눈에 볼 수 있는 캐싱 효과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125" y="884650"/>
            <a:ext cx="1827758" cy="395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35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256" name="Google Shape;256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277A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/>
        </p:nvSpPr>
        <p:spPr>
          <a:xfrm>
            <a:off x="495300" y="23276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다이나믹 이미지 리사이징</a:t>
            </a:r>
            <a:endParaRPr b="1" sz="2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3" name="Google Shape;263;p36"/>
          <p:cNvCxnSpPr/>
          <p:nvPr/>
        </p:nvCxnSpPr>
        <p:spPr>
          <a:xfrm>
            <a:off x="571500" y="2867962"/>
            <a:ext cx="3745800" cy="0"/>
          </a:xfrm>
          <a:prstGeom prst="straightConnector1">
            <a:avLst/>
          </a:prstGeom>
          <a:noFill/>
          <a:ln cap="rnd" cmpd="sng" w="21575">
            <a:solidFill>
              <a:srgbClr val="F5F7FC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264" name="Google Shape;264;p36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265" name="Google Shape;26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36"/>
          <p:cNvGrpSpPr/>
          <p:nvPr/>
        </p:nvGrpSpPr>
        <p:grpSpPr>
          <a:xfrm>
            <a:off x="61542" y="97935"/>
            <a:ext cx="1431864" cy="207675"/>
            <a:chOff x="1745749" y="573493"/>
            <a:chExt cx="1909152" cy="276900"/>
          </a:xfrm>
        </p:grpSpPr>
        <p:sp>
          <p:nvSpPr>
            <p:cNvPr id="268" name="Google Shape;268;p36"/>
            <p:cNvSpPr txBox="1"/>
            <p:nvPr/>
          </p:nvSpPr>
          <p:spPr>
            <a:xfrm>
              <a:off x="1745749" y="573493"/>
              <a:ext cx="1066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초보자</a:t>
              </a:r>
              <a:r>
                <a:rPr lang="ko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를 위한</a:t>
              </a:r>
              <a:endParaRPr sz="1100"/>
            </a:p>
          </p:txBody>
        </p:sp>
        <p:sp>
          <p:nvSpPr>
            <p:cNvPr id="269" name="Google Shape;269;p36"/>
            <p:cNvSpPr txBox="1"/>
            <p:nvPr/>
          </p:nvSpPr>
          <p:spPr>
            <a:xfrm>
              <a:off x="3047101" y="573493"/>
              <a:ext cx="60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뿌시기</a:t>
              </a:r>
              <a:endParaRPr sz="1100"/>
            </a:p>
          </p:txBody>
        </p:sp>
        <p:pic>
          <p:nvPicPr>
            <p:cNvPr id="270" name="Google Shape;270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6167" y="611455"/>
              <a:ext cx="335123" cy="2010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정적인 이미지 리사이징 방식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313" y="950275"/>
            <a:ext cx="4631365" cy="3954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37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278" name="Google Shape;278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정적 리사이징 </a:t>
            </a: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방식의 문제점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1201950" y="2314925"/>
            <a:ext cx="6740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정해진 이미지 규격이 바뀔 때마다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“마이그레이션”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6" name="Google Shape;286;p38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287" name="Google Shape;28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다이나믹 리사이징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1201950" y="2387100"/>
            <a:ext cx="674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사용하는 사이드에서 원하는 사이즈와 포맷대로 즉석에서 제공하는 시스템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233" y="876550"/>
            <a:ext cx="5795550" cy="339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9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297" name="Google Shape;297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AWS Lambda@Edge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1201950" y="2387100"/>
            <a:ext cx="67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077" y="1237075"/>
            <a:ext cx="5672749" cy="326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40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307" name="Google Shape;307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어플리케이션 기술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1201950" y="2387100"/>
            <a:ext cx="67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316" name="Google Shape;31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41"/>
          <p:cNvSpPr txBox="1"/>
          <p:nvPr/>
        </p:nvSpPr>
        <p:spPr>
          <a:xfrm>
            <a:off x="1201950" y="2387100"/>
            <a:ext cx="674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Node    typescript    Sharp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AWS Lambda@Edge의 주의할 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1201950" y="2387100"/>
            <a:ext cx="67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1520850" y="1956150"/>
            <a:ext cx="610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/>
              <a:t>response body를 수정한다면 1MB 이하의 컨텐츠로만 수정이 가능.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환경변수 사용이 불가능.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CF에 캐싱 시 쿼리 문자열 파라미터의 순서, 대소문자 등에 따라 다르게 캐싱.</a:t>
            </a:r>
            <a:endParaRPr/>
          </a:p>
        </p:txBody>
      </p:sp>
      <p:grpSp>
        <p:nvGrpSpPr>
          <p:cNvPr id="326" name="Google Shape;326;p42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327" name="Google Shape;327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42"/>
          <p:cNvSpPr/>
          <p:nvPr/>
        </p:nvSpPr>
        <p:spPr>
          <a:xfrm>
            <a:off x="849450" y="1428775"/>
            <a:ext cx="7445100" cy="2614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 txBox="1"/>
          <p:nvPr/>
        </p:nvSpPr>
        <p:spPr>
          <a:xfrm rot="-515077">
            <a:off x="2283940" y="1807201"/>
            <a:ext cx="2904136" cy="430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이 3개는 모두 달라요!</a:t>
            </a:r>
            <a:endParaRPr b="1" sz="1600">
              <a:solidFill>
                <a:srgbClr val="FB008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1244700" y="2485663"/>
            <a:ext cx="665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?width=300&amp;format=webp&amp;quality=90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?width=300&amp;quality=90&amp;format=webp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?width=300&amp;Quality=90&amp;format=webp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1MB 이상의 이미지들은?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1201950" y="2387100"/>
            <a:ext cx="67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1520850" y="2263950"/>
            <a:ext cx="610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리사이즈한 이미지를 S3에 업로드 후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해당 URL로 Redirect하는 Response를 CF에 캐싱</a:t>
            </a:r>
            <a:endParaRPr b="1"/>
          </a:p>
        </p:txBody>
      </p:sp>
      <p:grpSp>
        <p:nvGrpSpPr>
          <p:cNvPr id="339" name="Google Shape;339;p43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340" name="Google Shape;340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" name="Google Shape;3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13" y="1035318"/>
            <a:ext cx="8136177" cy="350000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/>
          <p:nvPr/>
        </p:nvSpPr>
        <p:spPr>
          <a:xfrm>
            <a:off x="2420000" y="3555375"/>
            <a:ext cx="429900" cy="21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2420000" y="4277400"/>
            <a:ext cx="1354500" cy="21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495300" y="787650"/>
            <a:ext cx="3302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발표자를 소개합니다.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6" name="Google Shape;146;p26"/>
          <p:cNvCxnSpPr/>
          <p:nvPr/>
        </p:nvCxnSpPr>
        <p:spPr>
          <a:xfrm>
            <a:off x="571500" y="1327931"/>
            <a:ext cx="3745667" cy="0"/>
          </a:xfrm>
          <a:prstGeom prst="straightConnector1">
            <a:avLst/>
          </a:prstGeom>
          <a:noFill/>
          <a:ln cap="rnd" cmpd="sng" w="21575">
            <a:solidFill>
              <a:srgbClr val="571CFF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147" name="Google Shape;147;p26"/>
          <p:cNvSpPr txBox="1"/>
          <p:nvPr/>
        </p:nvSpPr>
        <p:spPr>
          <a:xfrm>
            <a:off x="4009972" y="2053400"/>
            <a:ext cx="218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박상훈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4093875" y="2614125"/>
            <a:ext cx="28842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USG 3기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590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카카오스타일 백엔드 개발자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590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패션 / 음악 / 헬스 / 테니스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26"/>
          <p:cNvSpPr/>
          <p:nvPr/>
        </p:nvSpPr>
        <p:spPr>
          <a:xfrm rot="2700000">
            <a:off x="6664076" y="4331872"/>
            <a:ext cx="1648069" cy="1187635"/>
          </a:xfrm>
          <a:custGeom>
            <a:rect b="b" l="l" r="r" t="t"/>
            <a:pathLst>
              <a:path extrusionOk="0" h="1583513" w="2197426">
                <a:moveTo>
                  <a:pt x="2086489" y="233490"/>
                </a:moveTo>
                <a:cubicBezTo>
                  <a:pt x="1908689" y="103668"/>
                  <a:pt x="1299089" y="-45910"/>
                  <a:pt x="1036622" y="13357"/>
                </a:cubicBezTo>
                <a:cubicBezTo>
                  <a:pt x="774155" y="72624"/>
                  <a:pt x="683845" y="357668"/>
                  <a:pt x="511689" y="589090"/>
                </a:cubicBezTo>
                <a:cubicBezTo>
                  <a:pt x="339533" y="820512"/>
                  <a:pt x="-41467" y="1238201"/>
                  <a:pt x="3689" y="1401890"/>
                </a:cubicBezTo>
                <a:cubicBezTo>
                  <a:pt x="48844" y="1565579"/>
                  <a:pt x="531444" y="1607913"/>
                  <a:pt x="782622" y="1571224"/>
                </a:cubicBezTo>
                <a:cubicBezTo>
                  <a:pt x="1033800" y="1534535"/>
                  <a:pt x="1290622" y="1311579"/>
                  <a:pt x="1510755" y="1181757"/>
                </a:cubicBezTo>
                <a:cubicBezTo>
                  <a:pt x="1730888" y="1051935"/>
                  <a:pt x="2010289" y="953157"/>
                  <a:pt x="2103422" y="792290"/>
                </a:cubicBezTo>
                <a:cubicBezTo>
                  <a:pt x="2196555" y="631423"/>
                  <a:pt x="2264289" y="363312"/>
                  <a:pt x="2086489" y="233490"/>
                </a:cubicBezTo>
                <a:close/>
              </a:path>
            </a:pathLst>
          </a:cu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0" name="Google Shape;150;p26"/>
          <p:cNvGrpSpPr/>
          <p:nvPr/>
        </p:nvGrpSpPr>
        <p:grpSpPr>
          <a:xfrm>
            <a:off x="190067" y="4904184"/>
            <a:ext cx="629289" cy="94873"/>
            <a:chOff x="7218986" y="3285686"/>
            <a:chExt cx="1853254" cy="279400"/>
          </a:xfrm>
        </p:grpSpPr>
        <p:pic>
          <p:nvPicPr>
            <p:cNvPr id="151" name="Google Shape;15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26"/>
          <p:cNvGrpSpPr/>
          <p:nvPr/>
        </p:nvGrpSpPr>
        <p:grpSpPr>
          <a:xfrm>
            <a:off x="61542" y="97935"/>
            <a:ext cx="1460762" cy="207749"/>
            <a:chOff x="1745749" y="573493"/>
            <a:chExt cx="1947683" cy="276999"/>
          </a:xfrm>
        </p:grpSpPr>
        <p:sp>
          <p:nvSpPr>
            <p:cNvPr id="154" name="Google Shape;154;p26"/>
            <p:cNvSpPr txBox="1"/>
            <p:nvPr/>
          </p:nvSpPr>
          <p:spPr>
            <a:xfrm>
              <a:off x="1745749" y="573493"/>
              <a:ext cx="11512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초보자</a:t>
              </a:r>
              <a:r>
                <a:rPr lang="ko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를 위한</a:t>
              </a:r>
              <a:endParaRPr sz="1100"/>
            </a:p>
          </p:txBody>
        </p:sp>
        <p:sp>
          <p:nvSpPr>
            <p:cNvPr id="155" name="Google Shape;155;p26"/>
            <p:cNvSpPr txBox="1"/>
            <p:nvPr/>
          </p:nvSpPr>
          <p:spPr>
            <a:xfrm>
              <a:off x="3047101" y="573493"/>
              <a:ext cx="6463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뿌시기</a:t>
              </a:r>
              <a:endParaRPr sz="1100"/>
            </a:p>
          </p:txBody>
        </p:sp>
        <p:pic>
          <p:nvPicPr>
            <p:cNvPr descr="그리기이(가) 표시된 사진&#10;&#10;자동 생성된 설명" id="156" name="Google Shape;15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6167" y="611455"/>
              <a:ext cx="335124" cy="2010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610" y="1769025"/>
            <a:ext cx="2324100" cy="230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생각보다 오래 걸리는 리사이징 속도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50" name="Google Shape;350;p44"/>
          <p:cNvGraphicFramePr/>
          <p:nvPr/>
        </p:nvGraphicFramePr>
        <p:xfrm>
          <a:off x="1697625" y="167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{BE3E3CF9-89C3-4A0B-B7F5-20C02A1793D9}</a:tableStyleId>
              </a:tblPr>
              <a:tblGrid>
                <a:gridCol w="1916250"/>
                <a:gridCol w="1916250"/>
                <a:gridCol w="1916250"/>
              </a:tblGrid>
              <a:tr h="443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00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GIF</a:t>
                      </a:r>
                      <a:endParaRPr b="1" sz="1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00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JPEG</a:t>
                      </a:r>
                      <a:endParaRPr b="1" sz="1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0089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1MB 이하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400ms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400ms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1MB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900ms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700ms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3MB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1.7s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900ms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5MB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2.2s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worst case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27s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351" name="Google Shape;351;p44"/>
          <p:cNvSpPr txBox="1"/>
          <p:nvPr/>
        </p:nvSpPr>
        <p:spPr>
          <a:xfrm>
            <a:off x="1697625" y="1333975"/>
            <a:ext cx="393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용량 별 cache miss일 때 리사이징되는 평균 속도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2" name="Google Shape;352;p44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353" name="Google Shape;353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프리셋을 만들자!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0" name="Google Shape;3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313" y="950275"/>
            <a:ext cx="4631365" cy="3954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45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362" name="Google Shape;362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프리셋을 만들자!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9" name="Google Shape;3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50" y="884650"/>
            <a:ext cx="7435276" cy="41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6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371" name="Google Shape;371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프리셋의 효과는?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8" name="Google Shape;378;p47"/>
          <p:cNvCxnSpPr/>
          <p:nvPr/>
        </p:nvCxnSpPr>
        <p:spPr>
          <a:xfrm>
            <a:off x="2103275" y="4098263"/>
            <a:ext cx="498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47"/>
          <p:cNvSpPr/>
          <p:nvPr/>
        </p:nvSpPr>
        <p:spPr>
          <a:xfrm>
            <a:off x="2450850" y="3145513"/>
            <a:ext cx="193200" cy="927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2701900" y="3757063"/>
            <a:ext cx="193200" cy="315600"/>
          </a:xfrm>
          <a:prstGeom prst="rect">
            <a:avLst/>
          </a:prstGeom>
          <a:solidFill>
            <a:srgbClr val="FB00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3686850" y="2714213"/>
            <a:ext cx="193200" cy="135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/>
          <p:nvPr/>
        </p:nvSpPr>
        <p:spPr>
          <a:xfrm>
            <a:off x="3937900" y="3557513"/>
            <a:ext cx="193200" cy="515100"/>
          </a:xfrm>
          <a:prstGeom prst="rect">
            <a:avLst/>
          </a:prstGeom>
          <a:solidFill>
            <a:srgbClr val="FB00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7"/>
          <p:cNvSpPr/>
          <p:nvPr/>
        </p:nvSpPr>
        <p:spPr>
          <a:xfrm>
            <a:off x="4922850" y="2318313"/>
            <a:ext cx="193200" cy="1754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7"/>
          <p:cNvSpPr/>
          <p:nvPr/>
        </p:nvSpPr>
        <p:spPr>
          <a:xfrm>
            <a:off x="5173900" y="3475638"/>
            <a:ext cx="193200" cy="597000"/>
          </a:xfrm>
          <a:prstGeom prst="rect">
            <a:avLst/>
          </a:prstGeom>
          <a:solidFill>
            <a:srgbClr val="FB00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7"/>
          <p:cNvSpPr/>
          <p:nvPr/>
        </p:nvSpPr>
        <p:spPr>
          <a:xfrm>
            <a:off x="6216750" y="1068599"/>
            <a:ext cx="193200" cy="300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7"/>
          <p:cNvSpPr/>
          <p:nvPr/>
        </p:nvSpPr>
        <p:spPr>
          <a:xfrm>
            <a:off x="6467800" y="3475688"/>
            <a:ext cx="193200" cy="597000"/>
          </a:xfrm>
          <a:prstGeom prst="rect">
            <a:avLst/>
          </a:prstGeom>
          <a:solidFill>
            <a:srgbClr val="FB00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7"/>
          <p:cNvSpPr txBox="1"/>
          <p:nvPr/>
        </p:nvSpPr>
        <p:spPr>
          <a:xfrm>
            <a:off x="2450850" y="4188388"/>
            <a:ext cx="44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1MB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3686850" y="4188388"/>
            <a:ext cx="44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3MB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4922850" y="4188388"/>
            <a:ext cx="44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5MB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6216750" y="4188388"/>
            <a:ext cx="44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WC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2610850" y="3475638"/>
            <a:ext cx="37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0.3s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47"/>
          <p:cNvSpPr txBox="1"/>
          <p:nvPr/>
        </p:nvSpPr>
        <p:spPr>
          <a:xfrm>
            <a:off x="3595800" y="2431763"/>
            <a:ext cx="37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0.9s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3846850" y="3265013"/>
            <a:ext cx="37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0.4s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4831800" y="2025813"/>
            <a:ext cx="37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1.1s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2359800" y="2853013"/>
            <a:ext cx="37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0.7s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082850" y="3209888"/>
            <a:ext cx="37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0.4s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6125700" y="794513"/>
            <a:ext cx="37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3s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47"/>
          <p:cNvSpPr txBox="1"/>
          <p:nvPr/>
        </p:nvSpPr>
        <p:spPr>
          <a:xfrm>
            <a:off x="6376750" y="3209888"/>
            <a:ext cx="37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0.4s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47"/>
          <p:cNvSpPr/>
          <p:nvPr/>
        </p:nvSpPr>
        <p:spPr>
          <a:xfrm>
            <a:off x="1452575" y="1672350"/>
            <a:ext cx="193200" cy="1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995075" y="1866275"/>
            <a:ext cx="1108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프리셋 적용 이전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47"/>
          <p:cNvSpPr/>
          <p:nvPr/>
        </p:nvSpPr>
        <p:spPr>
          <a:xfrm>
            <a:off x="1452575" y="2185350"/>
            <a:ext cx="193200" cy="141600"/>
          </a:xfrm>
          <a:prstGeom prst="rect">
            <a:avLst/>
          </a:prstGeom>
          <a:solidFill>
            <a:srgbClr val="FB008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7"/>
          <p:cNvSpPr txBox="1"/>
          <p:nvPr/>
        </p:nvSpPr>
        <p:spPr>
          <a:xfrm>
            <a:off x="995075" y="2379275"/>
            <a:ext cx="1108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프리셋 적용 이후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3" name="Google Shape;403;p47"/>
          <p:cNvSpPr txBox="1"/>
          <p:nvPr/>
        </p:nvSpPr>
        <p:spPr>
          <a:xfrm>
            <a:off x="2299625" y="4511488"/>
            <a:ext cx="459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JPEG의 용량별 cache miss시 latency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388" y="928315"/>
            <a:ext cx="5385225" cy="4038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47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406" name="Google Shape;406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히트다 히트!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13" name="Google Shape;413;p48"/>
          <p:cNvGraphicFramePr/>
          <p:nvPr/>
        </p:nvGraphicFramePr>
        <p:xfrm>
          <a:off x="1697625" y="168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{BE3E3CF9-89C3-4A0B-B7F5-20C02A1793D9}</a:tableStyleId>
              </a:tblPr>
              <a:tblGrid>
                <a:gridCol w="1916250"/>
                <a:gridCol w="1916250"/>
                <a:gridCol w="1916250"/>
              </a:tblGrid>
              <a:tr h="443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00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GIF</a:t>
                      </a:r>
                      <a:endParaRPr b="1" sz="1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00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JPEG</a:t>
                      </a:r>
                      <a:endParaRPr b="1" sz="1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0089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1MB 이하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1MB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170ms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3MB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5MB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500ms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worst case</a:t>
                      </a:r>
                      <a:endParaRPr b="1" sz="11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1.2s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1.2s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29600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414" name="Google Shape;414;p48"/>
          <p:cNvSpPr txBox="1"/>
          <p:nvPr/>
        </p:nvSpPr>
        <p:spPr>
          <a:xfrm>
            <a:off x="1697625" y="1346850"/>
            <a:ext cx="183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용량 별 cache hit일 때 속도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15" name="Google Shape;415;p48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416" name="Google Shape;416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다이나믹 리사이징 사용 방법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3" name="Google Shape;4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5" y="987450"/>
            <a:ext cx="8390052" cy="24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927300" y="4179325"/>
            <a:ext cx="72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https://cf.image.ausg.kr/김병규사랑해.gif</a:t>
            </a:r>
            <a:r>
              <a:rPr b="1" lang="ko" sz="1200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?width=360&amp;height=360&amp;quality=80&amp;format=webp</a:t>
            </a:r>
            <a:endParaRPr b="1" sz="1200">
              <a:solidFill>
                <a:srgbClr val="FB008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5" name="Google Shape;425;p49"/>
          <p:cNvSpPr txBox="1"/>
          <p:nvPr/>
        </p:nvSpPr>
        <p:spPr>
          <a:xfrm rot="-1206374">
            <a:off x="580809" y="3937333"/>
            <a:ext cx="500928" cy="4309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ex)</a:t>
            </a:r>
            <a:endParaRPr b="1" sz="1600">
              <a:solidFill>
                <a:srgbClr val="FB008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26" name="Google Shape;426;p49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427" name="Google Shape;427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Fallback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3168000" y="2148775"/>
            <a:ext cx="280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리사이징 및 포맷 변환에 실패했을 경우 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파일 return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슬랙에 notify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35" name="Google Shape;435;p50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436" name="Google Shape;436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그래서 뭐가 좋아졌나요?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43" name="Google Shape;443;p51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444" name="Google Shape;44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6" name="Google Shape;446;p51"/>
          <p:cNvSpPr txBox="1"/>
          <p:nvPr/>
        </p:nvSpPr>
        <p:spPr>
          <a:xfrm>
            <a:off x="2125500" y="1779000"/>
            <a:ext cx="4893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●"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이미지 리소스들이 많은 화면의 로딩 속도를 개선할 수 있다.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●"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광고, 이벤트 등 원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본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이미지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를 보다 크게 혹은 작게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 사용하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고 싶을 때,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임의대로 해상도와 포맷을 조절하여 사용할 수 있다.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●"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이미지 api의 필드를 단순화할 수 있다.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/>
          <p:nvPr/>
        </p:nvSpPr>
        <p:spPr>
          <a:xfrm rot="9000000">
            <a:off x="6664431" y="-619678"/>
            <a:ext cx="3652384" cy="36523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71CFF">
                  <a:alpha val="60000"/>
                </a:srgbClr>
              </a:gs>
              <a:gs pos="100000">
                <a:srgbClr val="571CFF"/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52"/>
          <p:cNvSpPr/>
          <p:nvPr/>
        </p:nvSpPr>
        <p:spPr>
          <a:xfrm rot="7288162">
            <a:off x="6168475" y="1578363"/>
            <a:ext cx="919973" cy="91997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2F92">
                  <a:alpha val="29803"/>
                </a:srgbClr>
              </a:gs>
              <a:gs pos="100000">
                <a:srgbClr val="FF2F92"/>
              </a:gs>
            </a:gsLst>
            <a:lin ang="10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52"/>
          <p:cNvSpPr txBox="1"/>
          <p:nvPr/>
        </p:nvSpPr>
        <p:spPr>
          <a:xfrm>
            <a:off x="993386" y="2186065"/>
            <a:ext cx="173148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1100"/>
          </a:p>
        </p:txBody>
      </p:sp>
      <p:grpSp>
        <p:nvGrpSpPr>
          <p:cNvPr id="454" name="Google Shape;454;p52"/>
          <p:cNvGrpSpPr/>
          <p:nvPr/>
        </p:nvGrpSpPr>
        <p:grpSpPr>
          <a:xfrm>
            <a:off x="190067" y="4904184"/>
            <a:ext cx="629289" cy="94873"/>
            <a:chOff x="7218986" y="3285686"/>
            <a:chExt cx="1853254" cy="279400"/>
          </a:xfrm>
        </p:grpSpPr>
        <p:pic>
          <p:nvPicPr>
            <p:cNvPr id="455" name="Google Shape;455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" name="Google Shape;457;p52"/>
          <p:cNvGrpSpPr/>
          <p:nvPr/>
        </p:nvGrpSpPr>
        <p:grpSpPr>
          <a:xfrm>
            <a:off x="61542" y="97935"/>
            <a:ext cx="1460762" cy="207749"/>
            <a:chOff x="1745749" y="573493"/>
            <a:chExt cx="1947683" cy="276999"/>
          </a:xfrm>
        </p:grpSpPr>
        <p:sp>
          <p:nvSpPr>
            <p:cNvPr id="458" name="Google Shape;458;p52"/>
            <p:cNvSpPr txBox="1"/>
            <p:nvPr/>
          </p:nvSpPr>
          <p:spPr>
            <a:xfrm>
              <a:off x="1745749" y="573493"/>
              <a:ext cx="11512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초보자</a:t>
              </a:r>
              <a:r>
                <a:rPr lang="ko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를 위한</a:t>
              </a:r>
              <a:endParaRPr sz="1100"/>
            </a:p>
          </p:txBody>
        </p:sp>
        <p:sp>
          <p:nvSpPr>
            <p:cNvPr id="459" name="Google Shape;459;p52"/>
            <p:cNvSpPr txBox="1"/>
            <p:nvPr/>
          </p:nvSpPr>
          <p:spPr>
            <a:xfrm>
              <a:off x="3047101" y="573493"/>
              <a:ext cx="6463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뿌시기</a:t>
              </a:r>
              <a:endParaRPr sz="1100"/>
            </a:p>
          </p:txBody>
        </p:sp>
        <p:pic>
          <p:nvPicPr>
            <p:cNvPr descr="그리기이(가) 표시된 사진&#10;&#10;자동 생성된 설명" id="460" name="Google Shape;460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6167" y="611455"/>
              <a:ext cx="335124" cy="2010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277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495300" y="23276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이미지의 중요성</a:t>
            </a:r>
            <a:endParaRPr b="1" sz="2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3" name="Google Shape;163;p27"/>
          <p:cNvCxnSpPr/>
          <p:nvPr/>
        </p:nvCxnSpPr>
        <p:spPr>
          <a:xfrm>
            <a:off x="571500" y="2867962"/>
            <a:ext cx="3745667" cy="0"/>
          </a:xfrm>
          <a:prstGeom prst="straightConnector1">
            <a:avLst/>
          </a:prstGeom>
          <a:noFill/>
          <a:ln cap="rnd" cmpd="sng" w="21575">
            <a:solidFill>
              <a:srgbClr val="F5F7FC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164" name="Google Shape;164;p27"/>
          <p:cNvGrpSpPr/>
          <p:nvPr/>
        </p:nvGrpSpPr>
        <p:grpSpPr>
          <a:xfrm>
            <a:off x="190067" y="4904184"/>
            <a:ext cx="629289" cy="94873"/>
            <a:chOff x="7218986" y="3285686"/>
            <a:chExt cx="1853254" cy="279400"/>
          </a:xfrm>
        </p:grpSpPr>
        <p:pic>
          <p:nvPicPr>
            <p:cNvPr id="165" name="Google Shape;16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7"/>
          <p:cNvGrpSpPr/>
          <p:nvPr/>
        </p:nvGrpSpPr>
        <p:grpSpPr>
          <a:xfrm>
            <a:off x="61542" y="97935"/>
            <a:ext cx="1431908" cy="207749"/>
            <a:chOff x="1745749" y="573493"/>
            <a:chExt cx="1909211" cy="276999"/>
          </a:xfrm>
        </p:grpSpPr>
        <p:sp>
          <p:nvSpPr>
            <p:cNvPr id="168" name="Google Shape;168;p27"/>
            <p:cNvSpPr txBox="1"/>
            <p:nvPr/>
          </p:nvSpPr>
          <p:spPr>
            <a:xfrm>
              <a:off x="1745749" y="573493"/>
              <a:ext cx="10663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초보자</a:t>
              </a:r>
              <a:r>
                <a:rPr lang="ko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를 위한</a:t>
              </a:r>
              <a:endParaRPr sz="1100"/>
            </a:p>
          </p:txBody>
        </p:sp>
        <p:sp>
          <p:nvSpPr>
            <p:cNvPr id="169" name="Google Shape;169;p27"/>
            <p:cNvSpPr txBox="1"/>
            <p:nvPr/>
          </p:nvSpPr>
          <p:spPr>
            <a:xfrm>
              <a:off x="3047101" y="573493"/>
              <a:ext cx="6078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뿌시기</a:t>
              </a:r>
              <a:endParaRPr sz="1100"/>
            </a:p>
          </p:txBody>
        </p:sp>
        <p:pic>
          <p:nvPicPr>
            <p:cNvPr id="170" name="Google Shape;170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6167" y="611455"/>
              <a:ext cx="335123" cy="2010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이미지의 중요성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125500" y="1779000"/>
            <a:ext cx="489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7" name="Google Shape;177;p28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178" name="Google Shape;17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4900" y="1019375"/>
            <a:ext cx="1746950" cy="37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이미지의 중요성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125500" y="1779000"/>
            <a:ext cx="489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188" name="Google Shape;18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29"/>
          <p:cNvSpPr txBox="1"/>
          <p:nvPr/>
        </p:nvSpPr>
        <p:spPr>
          <a:xfrm>
            <a:off x="2469300" y="2371650"/>
            <a:ext cx="42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고해상도의 원본 이미지 제공이 필요한 서비스인가?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이미지의 용량</a:t>
            </a: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과 다운로드 속도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125500" y="1779000"/>
            <a:ext cx="489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7" name="Google Shape;197;p30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198" name="Google Shape;198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75" y="1386900"/>
            <a:ext cx="3791525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625" y="1386888"/>
            <a:ext cx="3791525" cy="236971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1911325" y="3881875"/>
            <a:ext cx="119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1980 x 1050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5704000" y="3881875"/>
            <a:ext cx="201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640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 x 400 / q80 / webp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1820137" y="4322850"/>
            <a:ext cx="137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1.1MB / 551ms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5876275" y="4315200"/>
            <a:ext cx="15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2F92"/>
                </a:solidFill>
                <a:latin typeface="Nanum Gothic"/>
                <a:ea typeface="Nanum Gothic"/>
                <a:cs typeface="Nanum Gothic"/>
                <a:sym typeface="Nanum Gothic"/>
              </a:rPr>
              <a:t>83.1KB / 101ms</a:t>
            </a:r>
            <a:endParaRPr b="1">
              <a:solidFill>
                <a:srgbClr val="FF2F9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277A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495300" y="23276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캐싱</a:t>
            </a:r>
            <a:r>
              <a:rPr b="1" lang="ko" sz="2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의 중요성</a:t>
            </a:r>
            <a:endParaRPr b="1" sz="2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1" name="Google Shape;211;p31"/>
          <p:cNvCxnSpPr/>
          <p:nvPr/>
        </p:nvCxnSpPr>
        <p:spPr>
          <a:xfrm>
            <a:off x="571500" y="2867962"/>
            <a:ext cx="3745800" cy="0"/>
          </a:xfrm>
          <a:prstGeom prst="straightConnector1">
            <a:avLst/>
          </a:prstGeom>
          <a:noFill/>
          <a:ln cap="rnd" cmpd="sng" w="21575">
            <a:solidFill>
              <a:srgbClr val="F5F7FC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212" name="Google Shape;212;p31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213" name="Google Shape;213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31"/>
          <p:cNvGrpSpPr/>
          <p:nvPr/>
        </p:nvGrpSpPr>
        <p:grpSpPr>
          <a:xfrm>
            <a:off x="61542" y="97935"/>
            <a:ext cx="1431864" cy="207675"/>
            <a:chOff x="1745749" y="573493"/>
            <a:chExt cx="1909152" cy="276900"/>
          </a:xfrm>
        </p:grpSpPr>
        <p:sp>
          <p:nvSpPr>
            <p:cNvPr id="216" name="Google Shape;216;p31"/>
            <p:cNvSpPr txBox="1"/>
            <p:nvPr/>
          </p:nvSpPr>
          <p:spPr>
            <a:xfrm>
              <a:off x="1745749" y="573493"/>
              <a:ext cx="1066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초보자</a:t>
              </a:r>
              <a:r>
                <a:rPr lang="ko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를 위한</a:t>
              </a:r>
              <a:endParaRPr sz="1100"/>
            </a:p>
          </p:txBody>
        </p:sp>
        <p:sp>
          <p:nvSpPr>
            <p:cNvPr id="217" name="Google Shape;217;p31"/>
            <p:cNvSpPr txBox="1"/>
            <p:nvPr/>
          </p:nvSpPr>
          <p:spPr>
            <a:xfrm>
              <a:off x="3047101" y="573493"/>
              <a:ext cx="60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뿌시기</a:t>
              </a:r>
              <a:endParaRPr sz="1100"/>
            </a:p>
          </p:txBody>
        </p:sp>
        <p:pic>
          <p:nvPicPr>
            <p:cNvPr id="218" name="Google Shape;218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6167" y="611455"/>
              <a:ext cx="335123" cy="2010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CDN이란?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24" name="Google Shape;224;p32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225" name="Google Shape;225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875" y="1044900"/>
            <a:ext cx="58102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B0089"/>
                </a:solidFill>
                <a:latin typeface="Nanum Gothic"/>
                <a:ea typeface="Nanum Gothic"/>
                <a:cs typeface="Nanum Gothic"/>
                <a:sym typeface="Nanum Gothic"/>
              </a:rPr>
              <a:t>CDN의 효능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90363" y="4904319"/>
            <a:ext cx="629365" cy="94884"/>
            <a:chOff x="7218986" y="3285686"/>
            <a:chExt cx="1853254" cy="279400"/>
          </a:xfrm>
        </p:grpSpPr>
        <p:pic>
          <p:nvPicPr>
            <p:cNvPr id="234" name="Google Shape;23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86" y="3285686"/>
              <a:ext cx="478972" cy="27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8740" y="3285686"/>
              <a:ext cx="1333500" cy="2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375" y="1324550"/>
            <a:ext cx="3986300" cy="27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8850" y="1324550"/>
            <a:ext cx="4713145" cy="27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1615625" y="4274500"/>
            <a:ext cx="11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Cache miss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6110150" y="4274500"/>
            <a:ext cx="11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Cache hit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